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9"/>
  </p:notesMasterIdLst>
  <p:handoutMasterIdLst>
    <p:handoutMasterId r:id="rId20"/>
  </p:handoutMasterIdLst>
  <p:sldIdLst>
    <p:sldId id="265" r:id="rId2"/>
    <p:sldId id="324" r:id="rId3"/>
    <p:sldId id="322" r:id="rId4"/>
    <p:sldId id="316" r:id="rId5"/>
    <p:sldId id="328" r:id="rId6"/>
    <p:sldId id="327" r:id="rId7"/>
    <p:sldId id="284" r:id="rId8"/>
    <p:sldId id="315" r:id="rId9"/>
    <p:sldId id="329" r:id="rId10"/>
    <p:sldId id="330" r:id="rId11"/>
    <p:sldId id="331" r:id="rId12"/>
    <p:sldId id="332" r:id="rId13"/>
    <p:sldId id="333" r:id="rId14"/>
    <p:sldId id="334" r:id="rId15"/>
    <p:sldId id="336" r:id="rId16"/>
    <p:sldId id="337" r:id="rId17"/>
    <p:sldId id="263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3" autoAdjust="0"/>
    <p:restoredTop sz="94694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200" y="98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2442525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безопасности</a:t>
            </a:r>
            <a:endParaRPr lang="en-US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4619F-D6C0-EF6F-5C22-7D80B2E0C570}"/>
              </a:ext>
            </a:extLst>
          </p:cNvPr>
          <p:cNvSpPr txBox="1"/>
          <p:nvPr/>
        </p:nvSpPr>
        <p:spPr>
          <a:xfrm>
            <a:off x="6631387" y="4317558"/>
            <a:ext cx="2421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Выполнила</a:t>
            </a:r>
            <a:r>
              <a:rPr lang="ru-RU" dirty="0">
                <a:solidFill>
                  <a:schemeClr val="bg1"/>
                </a:solidFill>
              </a:rPr>
              <a:t> Шмидт А.А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Р3215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34809A9-9178-743F-7BF2-E55445C87F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46890" y="1233715"/>
            <a:ext cx="3097992" cy="3410856"/>
          </a:xfrm>
        </p:spPr>
        <p:txBody>
          <a:bodyPr/>
          <a:lstStyle/>
          <a:p>
            <a:r>
              <a:rPr lang="ru-RU" dirty="0"/>
              <a:t>Преимущества и недостатки:</a:t>
            </a:r>
            <a:br>
              <a:rPr lang="ru-RU" dirty="0"/>
            </a:br>
            <a:r>
              <a:rPr lang="ru-RU" dirty="0"/>
              <a:t>+ простота </a:t>
            </a:r>
          </a:p>
          <a:p>
            <a:r>
              <a:rPr lang="ru-RU" dirty="0"/>
              <a:t>+масштабируемость</a:t>
            </a:r>
          </a:p>
          <a:p>
            <a:r>
              <a:rPr lang="ru-RU" dirty="0"/>
              <a:t>+поддержка иерархии ролей</a:t>
            </a:r>
          </a:p>
          <a:p>
            <a:r>
              <a:rPr lang="ru-RU" dirty="0"/>
              <a:t>+ уменьшение риска внутренних угроз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Не самая гибкая</a:t>
            </a:r>
          </a:p>
          <a:p>
            <a:pPr marL="285750" indent="-285750">
              <a:buFontTx/>
              <a:buChar char="-"/>
            </a:pPr>
            <a:r>
              <a:rPr lang="ru-RU" dirty="0"/>
              <a:t>Нет контекстно-зависимого доступа</a:t>
            </a:r>
          </a:p>
          <a:p>
            <a:pPr marL="285750" indent="-285750">
              <a:buFontTx/>
              <a:buChar char="-"/>
            </a:pPr>
            <a:r>
              <a:rPr lang="ru-RU" dirty="0"/>
              <a:t>Сложность в аудировании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D578A95-17D5-D147-576A-635BE2B0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Модель </a:t>
            </a:r>
            <a:r>
              <a:rPr lang="en-US" dirty="0"/>
              <a:t>RBAC 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35905B5-D199-7CB7-32C4-4188CE977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82" r="5723"/>
          <a:stretch/>
        </p:blipFill>
        <p:spPr>
          <a:xfrm>
            <a:off x="457200" y="1727290"/>
            <a:ext cx="4989690" cy="218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2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A839ABF-C787-6488-A3DE-52F85CBE6A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512712"/>
            <a:ext cx="3635830" cy="1853245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dirty="0"/>
              <a:t>Сигнатурный анализ</a:t>
            </a:r>
          </a:p>
          <a:p>
            <a:pPr marL="342900" indent="-342900">
              <a:buAutoNum type="arabicPeriod"/>
            </a:pPr>
            <a:r>
              <a:rPr lang="ru-RU" dirty="0"/>
              <a:t>Проверка по антиспам, </a:t>
            </a:r>
            <a:r>
              <a:rPr lang="ru-RU" dirty="0" err="1"/>
              <a:t>антибот</a:t>
            </a:r>
            <a:r>
              <a:rPr lang="ru-RU" dirty="0"/>
              <a:t> базам</a:t>
            </a:r>
          </a:p>
          <a:p>
            <a:pPr marL="342900" indent="-342900">
              <a:buAutoNum type="arabicPeriod"/>
            </a:pPr>
            <a:r>
              <a:rPr lang="ru-RU" dirty="0"/>
              <a:t>Запуск ПО в песочнице</a:t>
            </a:r>
          </a:p>
          <a:p>
            <a:pPr marL="342900" indent="-342900">
              <a:buAutoNum type="arabicPeriod"/>
            </a:pPr>
            <a:r>
              <a:rPr lang="ru-RU" dirty="0"/>
              <a:t>Убедиться в небезопасности</a:t>
            </a:r>
          </a:p>
          <a:p>
            <a:pPr marL="342900" indent="-342900">
              <a:buAutoNum type="arabicPeriod"/>
            </a:pPr>
            <a:r>
              <a:rPr lang="ru-RU" dirty="0"/>
              <a:t>Ускорение времени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32B3B8-85B0-E9AA-87AB-B247CB1648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1182460"/>
            <a:ext cx="2960913" cy="330252"/>
          </a:xfrm>
        </p:spPr>
        <p:txBody>
          <a:bodyPr>
            <a:normAutofit lnSpcReduction="10000"/>
          </a:bodyPr>
          <a:lstStyle/>
          <a:p>
            <a:r>
              <a:rPr lang="ru-RU" dirty="0"/>
              <a:t> Суть работы: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A2F9221-9586-7FA2-1118-ACD1BF8A1A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675467"/>
            <a:ext cx="3635830" cy="2161597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+ высокий уровень защиты от </a:t>
            </a:r>
            <a:r>
              <a:rPr lang="en-US" dirty="0"/>
              <a:t>0-day </a:t>
            </a:r>
            <a:r>
              <a:rPr lang="ru-RU" dirty="0"/>
              <a:t>атак</a:t>
            </a:r>
          </a:p>
          <a:p>
            <a:r>
              <a:rPr lang="ru-RU" dirty="0"/>
              <a:t>+ изоляция опасных процессов</a:t>
            </a:r>
          </a:p>
          <a:p>
            <a:r>
              <a:rPr lang="ru-RU" dirty="0"/>
              <a:t>+ безопасный анализ ПО</a:t>
            </a:r>
          </a:p>
          <a:p>
            <a:r>
              <a:rPr lang="ru-RU" dirty="0"/>
              <a:t>+ совместимость с другими моделями безопасности</a:t>
            </a:r>
          </a:p>
          <a:p>
            <a:endParaRPr lang="ru-RU" dirty="0"/>
          </a:p>
          <a:p>
            <a:r>
              <a:rPr lang="ru-RU" dirty="0"/>
              <a:t>-Не всегда работает</a:t>
            </a:r>
          </a:p>
          <a:p>
            <a:r>
              <a:rPr lang="ru-RU" dirty="0"/>
              <a:t>-Ресурсоемкость </a:t>
            </a:r>
          </a:p>
          <a:p>
            <a:r>
              <a:rPr lang="ru-RU" dirty="0"/>
              <a:t>-Ложные срабатывания</a:t>
            </a:r>
          </a:p>
          <a:p>
            <a:r>
              <a:rPr lang="ru-RU" dirty="0"/>
              <a:t>-Не защищает от всех типов атак</a:t>
            </a:r>
          </a:p>
          <a:p>
            <a:r>
              <a:rPr lang="ru-RU" dirty="0"/>
              <a:t>-Сложность настройки 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1FE3178-B569-D9CA-B9A0-FA99E28B4F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401660"/>
            <a:ext cx="2960913" cy="352830"/>
          </a:xfrm>
        </p:spPr>
        <p:txBody>
          <a:bodyPr/>
          <a:lstStyle/>
          <a:p>
            <a:r>
              <a:rPr lang="ru-RU" dirty="0"/>
              <a:t>Преимущества и недостатки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EF99229C-FCBE-C5D3-04DD-F94C4E7F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Песочница </a:t>
            </a:r>
          </a:p>
        </p:txBody>
      </p:sp>
    </p:spTree>
    <p:extLst>
      <p:ext uri="{BB962C8B-B14F-4D97-AF65-F5344CB8AC3E}">
        <p14:creationId xmlns:p14="http://schemas.microsoft.com/office/powerpoint/2010/main" val="2076889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A5A29A3-EB92-AE98-3974-1C101DD1B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23510" y="1119415"/>
            <a:ext cx="3485060" cy="3603350"/>
          </a:xfrm>
        </p:spPr>
        <p:txBody>
          <a:bodyPr>
            <a:normAutofit/>
          </a:bodyPr>
          <a:lstStyle/>
          <a:p>
            <a:r>
              <a:rPr lang="ru-RU" dirty="0"/>
              <a:t>Преимущества и недостатки:</a:t>
            </a:r>
            <a:br>
              <a:rPr lang="ru-RU" dirty="0"/>
            </a:br>
            <a:r>
              <a:rPr lang="ru-RU" dirty="0"/>
              <a:t>+Гибкость</a:t>
            </a:r>
          </a:p>
          <a:p>
            <a:r>
              <a:rPr lang="ru-RU" dirty="0"/>
              <a:t>+динамическое управление доступом</a:t>
            </a:r>
          </a:p>
          <a:p>
            <a:r>
              <a:rPr lang="ru-RU" dirty="0"/>
              <a:t>+ масштабируемость</a:t>
            </a:r>
          </a:p>
          <a:p>
            <a:r>
              <a:rPr lang="ru-RU" dirty="0"/>
              <a:t>+контекстно-зависимые правила</a:t>
            </a:r>
          </a:p>
          <a:p>
            <a:r>
              <a:rPr lang="ru-RU" dirty="0"/>
              <a:t>+снижение администрирования</a:t>
            </a:r>
          </a:p>
          <a:p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Требует </a:t>
            </a:r>
            <a:r>
              <a:rPr lang="ru-RU" dirty="0" err="1"/>
              <a:t>доп.инфраструктуры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Медленная производительность</a:t>
            </a:r>
          </a:p>
          <a:p>
            <a:pPr marL="285750" indent="-285750">
              <a:buFontTx/>
              <a:buChar char="-"/>
            </a:pPr>
            <a:r>
              <a:rPr lang="ru-RU" dirty="0"/>
              <a:t>Сложнее </a:t>
            </a:r>
            <a:r>
              <a:rPr lang="ru-RU" dirty="0" err="1"/>
              <a:t>аудировать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Конфликты при </a:t>
            </a:r>
            <a:r>
              <a:rPr lang="ru-RU" dirty="0" err="1"/>
              <a:t>переусложнении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Постоянный контроль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665C6CD-2452-9D1B-D2AA-F09B3A7B7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ABAC </a:t>
            </a:r>
            <a:endParaRPr lang="ru-RU" dirty="0"/>
          </a:p>
        </p:txBody>
      </p:sp>
      <p:pic>
        <p:nvPicPr>
          <p:cNvPr id="6" name="Рисунок 5" descr="Изображение выглядит как текст, диаграмма, снимок экрана, Пла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7650182-9A61-F672-A37F-83D4DC59B6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66" r="3074"/>
          <a:stretch/>
        </p:blipFill>
        <p:spPr>
          <a:xfrm>
            <a:off x="412571" y="1233715"/>
            <a:ext cx="4810939" cy="309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41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7401D4D-4035-0C04-3B5F-4AF3F92308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554480"/>
            <a:ext cx="3635830" cy="181147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dirty="0"/>
              <a:t>Защита данных</a:t>
            </a:r>
          </a:p>
          <a:p>
            <a:pPr marL="342900" indent="-342900">
              <a:buAutoNum type="arabicPeriod"/>
            </a:pPr>
            <a:r>
              <a:rPr lang="ru-RU" dirty="0"/>
              <a:t>Защита сети</a:t>
            </a:r>
          </a:p>
          <a:p>
            <a:pPr marL="342900" indent="-342900">
              <a:buAutoNum type="arabicPeriod"/>
            </a:pPr>
            <a:r>
              <a:rPr lang="ru-RU" dirty="0"/>
              <a:t>Люди – самое слабое звено</a:t>
            </a:r>
          </a:p>
          <a:p>
            <a:pPr marL="342900" indent="-342900">
              <a:buAutoNum type="arabicPeriod"/>
            </a:pPr>
            <a:r>
              <a:rPr lang="ru-RU" dirty="0"/>
              <a:t>Безопасность на каждом этапе</a:t>
            </a:r>
          </a:p>
          <a:p>
            <a:pPr marL="342900" indent="-342900">
              <a:buAutoNum type="arabicPeriod"/>
            </a:pPr>
            <a:r>
              <a:rPr lang="ru-RU" dirty="0"/>
              <a:t>Устройства – слабое звено</a:t>
            </a:r>
          </a:p>
          <a:p>
            <a:pPr marL="342900" indent="-342900">
              <a:buAutoNum type="arabicPeriod"/>
            </a:pPr>
            <a:r>
              <a:rPr lang="ru-RU" dirty="0"/>
              <a:t>Автоматизировать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476D04E-87CC-1AF6-CEBE-6C2CEDF778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1182459"/>
            <a:ext cx="2960913" cy="372021"/>
          </a:xfrm>
        </p:spPr>
        <p:txBody>
          <a:bodyPr/>
          <a:lstStyle/>
          <a:p>
            <a:r>
              <a:rPr lang="ru-RU" dirty="0"/>
              <a:t>Приоритеты: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519A42-3F85-8617-9630-A35960F02B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773680"/>
            <a:ext cx="3635830" cy="181147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ru-RU" dirty="0"/>
              <a:t>Подтверждение доступа везде</a:t>
            </a:r>
          </a:p>
          <a:p>
            <a:pPr marL="342900" indent="-342900">
              <a:buAutoNum type="arabicPeriod"/>
            </a:pPr>
            <a:r>
              <a:rPr lang="ru-RU" dirty="0"/>
              <a:t>Контролировать доступ</a:t>
            </a:r>
          </a:p>
          <a:p>
            <a:pPr marL="342900" indent="-342900">
              <a:buAutoNum type="arabicPeriod"/>
            </a:pPr>
            <a:r>
              <a:rPr lang="ru-RU" dirty="0"/>
              <a:t>Отслеживать все</a:t>
            </a:r>
          </a:p>
          <a:p>
            <a:pPr marL="342900" indent="-342900">
              <a:buAutoNum type="arabicPeriod"/>
            </a:pPr>
            <a:endParaRPr lang="ru-RU" dirty="0"/>
          </a:p>
          <a:p>
            <a:r>
              <a:rPr lang="ru-RU" dirty="0"/>
              <a:t>В процессе работы пользователя, его данные постоянно перепроверяются.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7ED7A31-39DE-1A68-1F78-2434A37BB3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401659"/>
            <a:ext cx="2960913" cy="31868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Основные принципы: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28163E0-8ECD-38D4-4AC4-D6F13946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Zero-Trust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3044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72CD7000-5469-9FD8-4AE4-9326FDB7E8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543050"/>
            <a:ext cx="3635830" cy="205740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AutoNum type="arabicPeriod"/>
            </a:pPr>
            <a:r>
              <a:rPr lang="ru-RU" dirty="0"/>
              <a:t>Защита от разного вида угроз</a:t>
            </a:r>
          </a:p>
          <a:p>
            <a:pPr marL="342900" indent="-342900">
              <a:buAutoNum type="arabicPeriod"/>
            </a:pPr>
            <a:r>
              <a:rPr lang="ru-RU" dirty="0"/>
              <a:t>Гибкая безопасность</a:t>
            </a:r>
          </a:p>
          <a:p>
            <a:pPr marL="342900" indent="-342900">
              <a:buAutoNum type="arabicPeriod"/>
            </a:pPr>
            <a:r>
              <a:rPr lang="ru-RU" dirty="0"/>
              <a:t>Минимизация ущерба</a:t>
            </a:r>
          </a:p>
          <a:p>
            <a:pPr marL="342900" indent="-342900">
              <a:buAutoNum type="arabicPeriod"/>
            </a:pPr>
            <a:r>
              <a:rPr lang="ru-RU" dirty="0"/>
              <a:t>Соответствие </a:t>
            </a:r>
            <a:r>
              <a:rPr lang="ru-RU" dirty="0" err="1"/>
              <a:t>гос.стандартам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Адаптивная аутентификация</a:t>
            </a:r>
          </a:p>
          <a:p>
            <a:pPr marL="342900" indent="-342900">
              <a:buAutoNum type="arabicPeriod"/>
            </a:pPr>
            <a:r>
              <a:rPr lang="ru-RU" dirty="0"/>
              <a:t>Экономия ресурсов</a:t>
            </a:r>
          </a:p>
          <a:p>
            <a:pPr marL="342900" indent="-342900">
              <a:buAutoNum type="arabicPeriod"/>
            </a:pPr>
            <a:r>
              <a:rPr lang="ru-RU" dirty="0"/>
              <a:t>Упрощение управления доступом</a:t>
            </a:r>
          </a:p>
          <a:p>
            <a:pPr marL="342900" indent="-342900">
              <a:buAutoNum type="arabicPeriod"/>
            </a:pPr>
            <a:r>
              <a:rPr lang="ru-RU" dirty="0"/>
              <a:t>Ориентирована на развитие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63DB7B-4DD6-D2A5-0646-D88A95F66E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7999" y="1182459"/>
            <a:ext cx="2960913" cy="360591"/>
          </a:xfrm>
        </p:spPr>
        <p:txBody>
          <a:bodyPr/>
          <a:lstStyle/>
          <a:p>
            <a:r>
              <a:rPr lang="ru-RU" dirty="0"/>
              <a:t>Преимущества: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B11020B-EBD5-FBA6-7E40-9E9B006E51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754629"/>
            <a:ext cx="3635830" cy="205740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ru-RU" dirty="0"/>
              <a:t>Сложность внедрения</a:t>
            </a:r>
          </a:p>
          <a:p>
            <a:pPr marL="342900" indent="-342900">
              <a:buAutoNum type="arabicPeriod"/>
            </a:pPr>
            <a:r>
              <a:rPr lang="ru-RU" dirty="0"/>
              <a:t>Дорого </a:t>
            </a:r>
          </a:p>
          <a:p>
            <a:pPr marL="342900" indent="-342900">
              <a:buAutoNum type="arabicPeriod"/>
            </a:pPr>
            <a:r>
              <a:rPr lang="ru-RU" dirty="0"/>
              <a:t>Проблемы с пользовательским опытом</a:t>
            </a:r>
          </a:p>
          <a:p>
            <a:pPr marL="342900" indent="-342900">
              <a:buAutoNum type="arabicPeriod"/>
            </a:pPr>
            <a:r>
              <a:rPr lang="ru-RU" dirty="0"/>
              <a:t>Ложные срабатывания</a:t>
            </a:r>
          </a:p>
          <a:p>
            <a:pPr marL="342900" indent="-342900">
              <a:buAutoNum type="arabicPeriod"/>
            </a:pPr>
            <a:r>
              <a:rPr lang="ru-RU" dirty="0"/>
              <a:t>Требуется подключение к интернету</a:t>
            </a:r>
          </a:p>
          <a:p>
            <a:pPr marL="342900" indent="-342900">
              <a:buAutoNum type="arabicPeriod"/>
            </a:pPr>
            <a:r>
              <a:rPr lang="ru-RU" dirty="0"/>
              <a:t>Не поддерживает старые приложения</a:t>
            </a:r>
          </a:p>
          <a:p>
            <a:pPr marL="342900" indent="-342900">
              <a:buAutoNum type="arabicPeriod"/>
            </a:pPr>
            <a:r>
              <a:rPr lang="ru-RU" dirty="0"/>
              <a:t>Чем сложнее правила, тем выше шанс ошибки</a:t>
            </a:r>
          </a:p>
          <a:p>
            <a:pPr marL="342900" indent="-342900">
              <a:buAutoNum type="arabicPeriod"/>
            </a:pPr>
            <a:r>
              <a:rPr lang="ru-RU" dirty="0"/>
              <a:t>Юридические конфликты</a:t>
            </a:r>
          </a:p>
          <a:p>
            <a:pPr marL="342900" indent="-342900">
              <a:buAutoNum type="arabicPeriod"/>
            </a:pPr>
            <a:r>
              <a:rPr lang="ru-RU" dirty="0"/>
              <a:t>Человеческий фактор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1D66F89-5583-C05D-DCFF-D1B69088CD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401659"/>
            <a:ext cx="2960913" cy="352971"/>
          </a:xfrm>
        </p:spPr>
        <p:txBody>
          <a:bodyPr/>
          <a:lstStyle/>
          <a:p>
            <a:r>
              <a:rPr lang="ru-RU" dirty="0"/>
              <a:t>Недостатки:</a:t>
            </a:r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B8C0EC97-7C7E-722D-6676-74777DDFE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Zero-Trust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2499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8D8D4A7F-518F-CF58-3F8D-D53A06CFB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В вирусах используется 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Лучше предупреждать атаки, а не ликвидировать последствия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Повышение контроля над системой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C0C94C1-FCE4-5473-75A5-9A44837F33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00173" y="2474049"/>
            <a:ext cx="2960913" cy="595085"/>
          </a:xfrm>
        </p:spPr>
        <p:txBody>
          <a:bodyPr>
            <a:normAutofit/>
          </a:bodyPr>
          <a:lstStyle/>
          <a:p>
            <a:r>
              <a:rPr lang="ru-RU" sz="2100" dirty="0"/>
              <a:t>Суть интеграции: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CB15132-83B1-761D-2809-2CF4736F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AI-driven Control, Self-Healing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AA2C8-A43F-8297-8349-576211B61D3D}"/>
              </a:ext>
            </a:extLst>
          </p:cNvPr>
          <p:cNvSpPr txBox="1"/>
          <p:nvPr/>
        </p:nvSpPr>
        <p:spPr>
          <a:xfrm>
            <a:off x="5000173" y="2945579"/>
            <a:ext cx="34861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-  использовать ИИ при разработке, чтобы он был вплетен в систему</a:t>
            </a:r>
          </a:p>
          <a:p>
            <a:r>
              <a:rPr lang="ru-RU" sz="1800" dirty="0"/>
              <a:t>- По мере развития системы ИИ отслеживает и адаптирует протоколы безопасности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F0733-D3C7-D33C-53E3-7564E67AA371}"/>
              </a:ext>
            </a:extLst>
          </p:cNvPr>
          <p:cNvSpPr txBox="1"/>
          <p:nvPr/>
        </p:nvSpPr>
        <p:spPr>
          <a:xfrm>
            <a:off x="507999" y="1284552"/>
            <a:ext cx="25093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u="sng" dirty="0"/>
              <a:t>Зачем оно нам?</a:t>
            </a:r>
          </a:p>
        </p:txBody>
      </p:sp>
    </p:spTree>
    <p:extLst>
      <p:ext uri="{BB962C8B-B14F-4D97-AF65-F5344CB8AC3E}">
        <p14:creationId xmlns:p14="http://schemas.microsoft.com/office/powerpoint/2010/main" val="217460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FEF32-36EF-9EC6-BC44-4DAC6DA6A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085FBFC2-2774-57D8-83AA-3D5806019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7999" y="1792286"/>
            <a:ext cx="3635830" cy="1573671"/>
          </a:xfrm>
        </p:spPr>
        <p:txBody>
          <a:bodyPr>
            <a:normAutofit fontScale="92500" lnSpcReduction="10000"/>
          </a:bodyPr>
          <a:lstStyle/>
          <a:p>
            <a:r>
              <a:rPr lang="ru-RU" sz="1600" dirty="0"/>
              <a:t>1. Обнаружение 0-</a:t>
            </a:r>
            <a:r>
              <a:rPr lang="en-US" sz="1600" dirty="0"/>
              <a:t>day </a:t>
            </a:r>
            <a:r>
              <a:rPr lang="ru-RU" sz="1600" dirty="0"/>
              <a:t>атак</a:t>
            </a:r>
          </a:p>
          <a:p>
            <a:r>
              <a:rPr lang="ru-RU" sz="1600" dirty="0"/>
              <a:t>2. Автоматическая блокировка</a:t>
            </a:r>
          </a:p>
          <a:p>
            <a:r>
              <a:rPr lang="ru-RU" sz="1600" dirty="0"/>
              <a:t>3. Адаптивность</a:t>
            </a:r>
          </a:p>
          <a:p>
            <a:r>
              <a:rPr lang="ru-RU" sz="1600" dirty="0"/>
              <a:t>4. Масштабируемость</a:t>
            </a:r>
          </a:p>
          <a:p>
            <a:r>
              <a:rPr lang="ru-RU" sz="1600" dirty="0"/>
              <a:t>5. Снижение ложных срабатываний</a:t>
            </a:r>
          </a:p>
          <a:p>
            <a:r>
              <a:rPr lang="ru-RU" sz="1600" dirty="0"/>
              <a:t>6. Быстрое восстановление</a:t>
            </a:r>
          </a:p>
          <a:p>
            <a:endParaRPr lang="ru-RU" sz="16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F987C4-4434-55B7-D1CD-F9DEE39D8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100" dirty="0"/>
              <a:t>Преимущества: 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4FDE536C-C611-2835-F302-966E3568E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AI-driven Control, Self-Healing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D9321C-4E92-8837-C640-80B983B981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788920"/>
            <a:ext cx="3635830" cy="2048145"/>
          </a:xfrm>
        </p:spPr>
        <p:txBody>
          <a:bodyPr>
            <a:normAutofit fontScale="92500" lnSpcReduction="20000"/>
          </a:bodyPr>
          <a:lstStyle/>
          <a:p>
            <a:pPr marL="228600" indent="-228600">
              <a:buAutoNum type="arabicPeriod"/>
            </a:pPr>
            <a:r>
              <a:rPr lang="ru-RU" sz="1700" dirty="0"/>
              <a:t>Зависимость от качества данных</a:t>
            </a:r>
          </a:p>
          <a:p>
            <a:pPr marL="228600" indent="-228600">
              <a:buAutoNum type="arabicPeriod"/>
            </a:pPr>
            <a:r>
              <a:rPr lang="ru-RU" sz="1700" dirty="0"/>
              <a:t>Высокие вычислительные затраты</a:t>
            </a:r>
          </a:p>
          <a:p>
            <a:pPr marL="228600" indent="-228600">
              <a:buAutoNum type="arabicPeriod"/>
            </a:pPr>
            <a:r>
              <a:rPr lang="ru-RU" sz="1700" dirty="0"/>
              <a:t>Недостатки ИИ</a:t>
            </a:r>
          </a:p>
          <a:p>
            <a:pPr marL="228600" indent="-228600">
              <a:buAutoNum type="arabicPeriod"/>
            </a:pPr>
            <a:r>
              <a:rPr lang="ru-RU" sz="1700" dirty="0"/>
              <a:t>Что будет, если ИИ дадут не те инструкции?</a:t>
            </a:r>
          </a:p>
          <a:p>
            <a:pPr marL="228600" indent="-228600">
              <a:buAutoNum type="arabicPeriod"/>
            </a:pPr>
            <a:r>
              <a:rPr lang="ru-RU" sz="1700" dirty="0"/>
              <a:t>Очень дорого</a:t>
            </a:r>
          </a:p>
          <a:p>
            <a:pPr marL="228600" indent="-228600">
              <a:buAutoNum type="arabicPeriod"/>
            </a:pPr>
            <a:r>
              <a:rPr lang="ru-RU" sz="1700" dirty="0"/>
              <a:t>Сложно интегрировать в устаревшие системы</a:t>
            </a:r>
          </a:p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3DF06EA1-3CF0-F310-4F8A-FA2DADDEA3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00171" y="2401659"/>
            <a:ext cx="2960913" cy="387261"/>
          </a:xfrm>
        </p:spPr>
        <p:txBody>
          <a:bodyPr/>
          <a:lstStyle/>
          <a:p>
            <a:r>
              <a:rPr lang="ru-RU" dirty="0"/>
              <a:t>Преимущества и недостатки:</a:t>
            </a:r>
          </a:p>
        </p:txBody>
      </p:sp>
    </p:spTree>
    <p:extLst>
      <p:ext uri="{BB962C8B-B14F-4D97-AF65-F5344CB8AC3E}">
        <p14:creationId xmlns:p14="http://schemas.microsoft.com/office/powerpoint/2010/main" val="95495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3" y="1233715"/>
            <a:ext cx="7170057" cy="3603350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- </a:t>
            </a:r>
            <a:r>
              <a:rPr lang="ru-RU" sz="20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пассивная сущность, к которой обращаются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Субъект - </a:t>
            </a:r>
            <a:r>
              <a:rPr lang="ru-RU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активная сущность, которая обращается к объекту</a:t>
            </a:r>
          </a:p>
          <a:p>
            <a:pPr>
              <a:buNone/>
            </a:pPr>
            <a:endParaRPr lang="ru-RU" sz="20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ru-RU" sz="20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ru-RU" dirty="0">
              <a:effectLst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термины и предупреждение</a:t>
            </a:r>
          </a:p>
        </p:txBody>
      </p:sp>
      <p:pic>
        <p:nvPicPr>
          <p:cNvPr id="1034" name="Picture 10" descr="Clip Art Ban | Free Images at Clker.com - vector clip art online, royalty  free &amp; public domain">
            <a:extLst>
              <a:ext uri="{FF2B5EF4-FFF2-40B4-BE49-F238E27FC236}">
                <a16:creationId xmlns:a16="http://schemas.microsoft.com/office/drawing/2014/main" id="{15B6ACB7-0FBD-EABD-8F47-C5F4EB094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50"/>
          <a:stretch/>
        </p:blipFill>
        <p:spPr bwMode="auto">
          <a:xfrm>
            <a:off x="6495115" y="2717560"/>
            <a:ext cx="2182264" cy="206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207166-0EFE-59B3-78FA-FC039FB1121D}"/>
              </a:ext>
            </a:extLst>
          </p:cNvPr>
          <p:cNvSpPr txBox="1"/>
          <p:nvPr/>
        </p:nvSpPr>
        <p:spPr>
          <a:xfrm>
            <a:off x="624113" y="3348441"/>
            <a:ext cx="5933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безопасности не реализуются в чистом виде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Дискреционная модель доступа </a:t>
            </a:r>
            <a:r>
              <a:rPr lang="en-US" dirty="0"/>
              <a:t>(DAC)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788356"/>
            <a:ext cx="3635830" cy="1796801"/>
          </a:xfrm>
        </p:spPr>
        <p:txBody>
          <a:bodyPr>
            <a:normAutofit lnSpcReduction="10000"/>
          </a:bodyPr>
          <a:lstStyle/>
          <a:p>
            <a:r>
              <a:rPr lang="ru-RU" dirty="0"/>
              <a:t>+ удобство для пользователя</a:t>
            </a:r>
          </a:p>
          <a:p>
            <a:r>
              <a:rPr lang="ru-RU" dirty="0"/>
              <a:t>+ гибкость</a:t>
            </a:r>
          </a:p>
          <a:p>
            <a:r>
              <a:rPr lang="ru-RU" dirty="0"/>
              <a:t>+ не требуется много усилий для поддержки и обслуживания</a:t>
            </a:r>
          </a:p>
          <a:p>
            <a:endParaRPr lang="ru-RU" dirty="0"/>
          </a:p>
          <a:p>
            <a:pPr marL="171450" indent="-171450">
              <a:buFontTx/>
              <a:buChar char="-"/>
            </a:pPr>
            <a:r>
              <a:rPr lang="ru-RU" dirty="0"/>
              <a:t>не особо безопасны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Сложно контролировать поток данных и контроль доступа</a:t>
            </a:r>
          </a:p>
          <a:p>
            <a:pPr marL="171450" indent="-171450">
              <a:buFontTx/>
              <a:buChar char="-"/>
            </a:pPr>
            <a:r>
              <a:rPr lang="ru-RU" dirty="0"/>
              <a:t>Сложно </a:t>
            </a:r>
            <a:r>
              <a:rPr lang="ru-RU" dirty="0" err="1"/>
              <a:t>аудировать</a:t>
            </a:r>
            <a:r>
              <a:rPr lang="ru-RU" dirty="0"/>
              <a:t> систему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Преимущества и недостатки</a:t>
            </a:r>
          </a:p>
        </p:txBody>
      </p:sp>
      <p:pic>
        <p:nvPicPr>
          <p:cNvPr id="2050" name="Picture 2" descr="Безопасный Linux вместе с AppArmor - PCNEWS.RU">
            <a:extLst>
              <a:ext uri="{FF2B5EF4-FFF2-40B4-BE49-F238E27FC236}">
                <a16:creationId xmlns:a16="http://schemas.microsoft.com/office/drawing/2014/main" id="{A7F41CAA-DB28-5A7C-77B3-835BEF139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18"/>
          <a:stretch/>
        </p:blipFill>
        <p:spPr bwMode="auto">
          <a:xfrm>
            <a:off x="507999" y="1181927"/>
            <a:ext cx="3635831" cy="217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Мандатная модель доступа </a:t>
            </a:r>
            <a:r>
              <a:rPr lang="en-US" dirty="0"/>
              <a:t>(MAC)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marL="228600" indent="-228600">
              <a:buAutoNum type="arabicPeriod"/>
            </a:pPr>
            <a:r>
              <a:rPr lang="ru-RU" sz="1400" dirty="0"/>
              <a:t>Метка субъекта равна метке объекта – разрешено чтение и изменение</a:t>
            </a:r>
          </a:p>
          <a:p>
            <a:pPr marL="228600" indent="-228600">
              <a:buAutoNum type="arabicPeriod"/>
            </a:pPr>
            <a:r>
              <a:rPr lang="ru-RU" sz="1400" dirty="0"/>
              <a:t>Метка субъекта выше метки объекта – субъекту разрешено только читать объект</a:t>
            </a:r>
          </a:p>
          <a:p>
            <a:pPr marL="228600" indent="-228600">
              <a:buAutoNum type="arabicPeriod"/>
            </a:pPr>
            <a:r>
              <a:rPr lang="ru-RU" sz="1400" dirty="0"/>
              <a:t>Метка субъекта ниже метки объекта - субъекту формально разрешено создать объект с более высокой меткой, на деле такой возможности нет. </a:t>
            </a:r>
          </a:p>
          <a:p>
            <a:pPr marL="228600" indent="-228600">
              <a:buAutoNum type="arabicPeriod"/>
            </a:pPr>
            <a:endParaRPr lang="ru-RU" sz="1400" dirty="0"/>
          </a:p>
          <a:p>
            <a:r>
              <a:rPr lang="ru-RU" sz="1400" dirty="0"/>
              <a:t>Важно: допускается повышение уровня доступа, но не понижения</a:t>
            </a:r>
          </a:p>
        </p:txBody>
      </p:sp>
      <p:pic>
        <p:nvPicPr>
          <p:cNvPr id="10" name="Рисунок 9" descr="Изображение выглядит как текст, снимок экрана, Шрифт, диаграмм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C1BE21F4-B7CA-8524-265C-F453A9AB46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767" b="3895"/>
          <a:stretch/>
        </p:blipFill>
        <p:spPr>
          <a:xfrm>
            <a:off x="58459" y="1275519"/>
            <a:ext cx="4249267" cy="28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бъект 4">
            <a:extLst>
              <a:ext uri="{FF2B5EF4-FFF2-40B4-BE49-F238E27FC236}">
                <a16:creationId xmlns:a16="http://schemas.microsoft.com/office/drawing/2014/main" id="{350C6CB2-7B3F-7D72-2597-775594F4F2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63065" y="3876205"/>
            <a:ext cx="3667026" cy="1157587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Доступ к объектам выдает администратор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Метки передаются по наследству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Сложно использовать с другими моделями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/>
              <a:t>Сложности настройки и реализации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D1D37BA-EC0E-61D0-E482-62202F49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Мандатная модель доступа </a:t>
            </a:r>
            <a:r>
              <a:rPr lang="en-US" dirty="0"/>
              <a:t>(MAC)</a:t>
            </a:r>
            <a:endParaRPr lang="ru-RU" dirty="0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1F9B803-A717-0A52-59D4-945F75B45E5E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5967600" y="897810"/>
            <a:ext cx="3176400" cy="3797316"/>
          </a:xfrm>
        </p:spPr>
        <p:txBody>
          <a:bodyPr/>
          <a:lstStyle/>
          <a:p>
            <a:r>
              <a:rPr lang="ru-RU" sz="1400" dirty="0"/>
              <a:t>Преимущества и недостатки:</a:t>
            </a:r>
            <a:br>
              <a:rPr lang="ru-RU" sz="1400" dirty="0"/>
            </a:br>
            <a:endParaRPr lang="ru-RU" sz="1400" dirty="0"/>
          </a:p>
          <a:p>
            <a:r>
              <a:rPr lang="ru-RU" sz="1400" dirty="0"/>
              <a:t>+ жесткий контроль</a:t>
            </a:r>
          </a:p>
          <a:p>
            <a:r>
              <a:rPr lang="ru-RU" sz="1400" dirty="0"/>
              <a:t>+ защита от внутренних угроз</a:t>
            </a:r>
          </a:p>
          <a:p>
            <a:r>
              <a:rPr lang="ru-RU" sz="1400" dirty="0"/>
              <a:t>+ многоуровневая безопасность</a:t>
            </a:r>
          </a:p>
          <a:p>
            <a:r>
              <a:rPr lang="ru-RU" sz="1400" dirty="0"/>
              <a:t>+защита от троянских коней</a:t>
            </a:r>
          </a:p>
          <a:p>
            <a:endParaRPr lang="ru-RU" sz="1400" dirty="0"/>
          </a:p>
          <a:p>
            <a:pPr marL="171450" indent="-171450">
              <a:buFontTx/>
              <a:buChar char="-"/>
            </a:pPr>
            <a:r>
              <a:rPr lang="ru-RU" sz="1400" dirty="0"/>
              <a:t>Отсутствие гибкости</a:t>
            </a:r>
          </a:p>
          <a:p>
            <a:pPr marL="171450" indent="-171450">
              <a:buFontTx/>
              <a:buChar char="-"/>
            </a:pPr>
            <a:r>
              <a:rPr lang="ru-RU" sz="1400" dirty="0"/>
              <a:t>Требует очень тонкой настройки</a:t>
            </a:r>
          </a:p>
          <a:p>
            <a:pPr marL="171450" indent="-171450">
              <a:buFontTx/>
              <a:buChar char="-"/>
            </a:pPr>
            <a:r>
              <a:rPr lang="ru-RU" sz="1400" dirty="0"/>
              <a:t>Проблемы с масштабированием</a:t>
            </a:r>
          </a:p>
          <a:p>
            <a:pPr marL="171450" indent="-171450">
              <a:buFontTx/>
              <a:buChar char="-"/>
            </a:pPr>
            <a:r>
              <a:rPr lang="ru-RU" sz="1400" dirty="0"/>
              <a:t>Неудобство для пользователя</a:t>
            </a:r>
          </a:p>
          <a:p>
            <a:pPr marL="171450" indent="-171450">
              <a:buFontTx/>
              <a:buChar char="-"/>
            </a:pPr>
            <a:r>
              <a:rPr lang="ru-RU" sz="1400" dirty="0"/>
              <a:t>Не используется в коммерции</a:t>
            </a:r>
          </a:p>
          <a:p>
            <a:pPr marL="171450" indent="-171450">
              <a:buFontTx/>
              <a:buChar char="-"/>
            </a:pPr>
            <a:r>
              <a:rPr lang="ru-RU" sz="1400" dirty="0"/>
              <a:t>Дорого </a:t>
            </a:r>
          </a:p>
        </p:txBody>
      </p:sp>
      <p:pic>
        <p:nvPicPr>
          <p:cNvPr id="13" name="Рисунок 12" descr="Изображение выглядит как текст, снимок экрана, линия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1151E41-C3D3-BF4A-510F-FD08E5D6D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5" y="1419163"/>
            <a:ext cx="4368016" cy="23051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586832-8DE6-50D5-346E-9D92077ADC69}"/>
              </a:ext>
            </a:extLst>
          </p:cNvPr>
          <p:cNvSpPr txBox="1"/>
          <p:nvPr/>
        </p:nvSpPr>
        <p:spPr>
          <a:xfrm>
            <a:off x="457200" y="897962"/>
            <a:ext cx="3541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 записи вверх, нет чтения вниз</a:t>
            </a:r>
          </a:p>
        </p:txBody>
      </p:sp>
    </p:spTree>
    <p:extLst>
      <p:ext uri="{BB962C8B-B14F-4D97-AF65-F5344CB8AC3E}">
        <p14:creationId xmlns:p14="http://schemas.microsoft.com/office/powerpoint/2010/main" val="2529823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44228BEF-F95C-E643-1BB3-4FBD7CE8F9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dirty="0"/>
              <a:t>Основная цель модели – конфиденциальность, как и в </a:t>
            </a:r>
            <a:r>
              <a:rPr lang="en-US" dirty="0"/>
              <a:t>MAC</a:t>
            </a:r>
            <a:endParaRPr lang="ru-RU" dirty="0"/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447A4044-252F-17D8-AEA1-5A622766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Белл-</a:t>
            </a:r>
            <a:r>
              <a:rPr lang="ru-RU" dirty="0" err="1"/>
              <a:t>Лападула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F4AD49-367D-5627-1F45-17CE8B41C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13" y="1691217"/>
            <a:ext cx="3774017" cy="2812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5EB4D4-35CB-51B1-DD99-DAEAF26AA546}"/>
              </a:ext>
            </a:extLst>
          </p:cNvPr>
          <p:cNvSpPr txBox="1"/>
          <p:nvPr/>
        </p:nvSpPr>
        <p:spPr>
          <a:xfrm>
            <a:off x="4572000" y="1908091"/>
            <a:ext cx="374748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Georgia" panose="02040502050405020303" pitchFamily="18" charset="0"/>
              </a:rPr>
              <a:t>Преимущества и недостатки:</a:t>
            </a:r>
          </a:p>
          <a:p>
            <a:endParaRPr lang="ru-RU" sz="1600" dirty="0">
              <a:latin typeface="Georgia" panose="02040502050405020303" pitchFamily="18" charset="0"/>
            </a:endParaRPr>
          </a:p>
          <a:p>
            <a:r>
              <a:rPr lang="ru-RU" sz="1600" dirty="0">
                <a:latin typeface="Georgia" panose="02040502050405020303" pitchFamily="18" charset="0"/>
              </a:rPr>
              <a:t>+ защита от утечки данных</a:t>
            </a:r>
          </a:p>
          <a:p>
            <a:r>
              <a:rPr lang="ru-RU" sz="1600" dirty="0">
                <a:latin typeface="Georgia" panose="02040502050405020303" pitchFamily="18" charset="0"/>
              </a:rPr>
              <a:t>+ простота для понимания</a:t>
            </a:r>
          </a:p>
          <a:p>
            <a:endParaRPr lang="ru-RU" sz="1600" dirty="0"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latin typeface="Georgia" panose="02040502050405020303" pitchFamily="18" charset="0"/>
              </a:rPr>
              <a:t>Сложность реализации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Georgia" panose="02040502050405020303" pitchFamily="18" charset="0"/>
              </a:rPr>
              <a:t>Неудобна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Georgia" panose="02040502050405020303" pitchFamily="18" charset="0"/>
              </a:rPr>
              <a:t>Нельзя менять права доступа</a:t>
            </a:r>
          </a:p>
        </p:txBody>
      </p:sp>
    </p:spTree>
    <p:extLst>
      <p:ext uri="{BB962C8B-B14F-4D97-AF65-F5344CB8AC3E}">
        <p14:creationId xmlns:p14="http://schemas.microsoft.com/office/powerpoint/2010/main" val="1715631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11083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Модель </a:t>
            </a:r>
            <a:r>
              <a:rPr lang="ru-RU" dirty="0" err="1"/>
              <a:t>Биба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5492044" cy="3447143"/>
          </a:xfrm>
        </p:spPr>
        <p:txBody>
          <a:bodyPr>
            <a:normAutofit/>
          </a:bodyPr>
          <a:lstStyle/>
          <a:p>
            <a:r>
              <a:rPr lang="ru-RU" sz="1600" b="0" i="0" dirty="0">
                <a:solidFill>
                  <a:srgbClr val="2C2D2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Вместо уровней безопасности вводятся уровни целостности</a:t>
            </a:r>
          </a:p>
          <a:p>
            <a:r>
              <a:rPr lang="ru-RU" sz="1600" dirty="0">
                <a:solidFill>
                  <a:srgbClr val="2C2D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Нет чтения вниз, нет записи вверх</a:t>
            </a:r>
          </a:p>
          <a:p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4" name="Рисунок 3" descr="Изображение выглядит как текст, диаграмма, снимок экран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9A38866B-2BEA-C733-89AC-070F36971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21" y="1839864"/>
            <a:ext cx="4208249" cy="28192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FDEF57-013F-BFD1-AC47-7279F0018151}"/>
              </a:ext>
            </a:extLst>
          </p:cNvPr>
          <p:cNvSpPr txBox="1"/>
          <p:nvPr/>
        </p:nvSpPr>
        <p:spPr>
          <a:xfrm>
            <a:off x="5329791" y="2256364"/>
            <a:ext cx="297985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и недостатки: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защита от изменения данных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простота и строгость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Утечка данных</a:t>
            </a:r>
          </a:p>
          <a:p>
            <a:pPr marL="285750" indent="-285750">
              <a:buFontTx/>
              <a:buChar char="-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Нет изменения прав доступа</a:t>
            </a:r>
            <a:b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Модель Кларка-Вилсона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86278" y="3696987"/>
            <a:ext cx="3447143" cy="1111370"/>
          </a:xfrm>
        </p:spPr>
        <p:txBody>
          <a:bodyPr/>
          <a:lstStyle/>
          <a:p>
            <a:r>
              <a:rPr lang="ru-RU" dirty="0"/>
              <a:t>Основные термины внутри модели:</a:t>
            </a:r>
            <a:br>
              <a:rPr lang="ru-RU" dirty="0"/>
            </a:br>
            <a:r>
              <a:rPr lang="en-US" dirty="0"/>
              <a:t>UDI - </a:t>
            </a:r>
            <a:r>
              <a:rPr lang="ru-RU" dirty="0"/>
              <a:t>неограниченные элементы данных</a:t>
            </a:r>
          </a:p>
          <a:p>
            <a:r>
              <a:rPr lang="en-US" dirty="0"/>
              <a:t>CDI – </a:t>
            </a:r>
            <a:r>
              <a:rPr lang="ru-RU" dirty="0"/>
              <a:t>ограниченные элементы данных</a:t>
            </a:r>
          </a:p>
          <a:p>
            <a:r>
              <a:rPr lang="ru-RU" dirty="0"/>
              <a:t>ПП - процедура преобразования</a:t>
            </a:r>
          </a:p>
        </p:txBody>
      </p:sp>
      <p:pic>
        <p:nvPicPr>
          <p:cNvPr id="17" name="Рисунок 16" descr="Изображение выглядит как диаграмма, зарисовка, рисунок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41D4FEB-739C-B075-E6B4-6C8AFCB24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1116003"/>
            <a:ext cx="3924300" cy="2298700"/>
          </a:xfrm>
          <a:prstGeom prst="rect">
            <a:avLst/>
          </a:prstGeom>
        </p:spPr>
      </p:pic>
      <p:sp>
        <p:nvSpPr>
          <p:cNvPr id="19" name="Текст 5">
            <a:extLst>
              <a:ext uri="{FF2B5EF4-FFF2-40B4-BE49-F238E27FC236}">
                <a16:creationId xmlns:a16="http://schemas.microsoft.com/office/drawing/2014/main" id="{0F911F6A-8C5B-3FC4-B774-79B7282DE601}"/>
              </a:ext>
            </a:extLst>
          </p:cNvPr>
          <p:cNvSpPr txBox="1">
            <a:spLocks/>
          </p:cNvSpPr>
          <p:nvPr/>
        </p:nvSpPr>
        <p:spPr>
          <a:xfrm>
            <a:off x="4831744" y="1116003"/>
            <a:ext cx="3447143" cy="36923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ru-RU" dirty="0"/>
              <a:t>Есть процедуры утверждения целостности</a:t>
            </a:r>
          </a:p>
          <a:p>
            <a:pPr marL="342900" indent="-342900">
              <a:buAutoNum type="arabicPeriod"/>
            </a:pPr>
            <a:r>
              <a:rPr lang="ru-RU" dirty="0"/>
              <a:t>Нужно сохранять целостность </a:t>
            </a:r>
            <a:r>
              <a:rPr lang="en-US" dirty="0"/>
              <a:t>CDI</a:t>
            </a:r>
            <a:endParaRPr lang="ru-RU" dirty="0"/>
          </a:p>
          <a:p>
            <a:pPr marL="342900" indent="-342900">
              <a:buAutoNum type="arabicPeriod"/>
            </a:pPr>
            <a:r>
              <a:rPr lang="ru-RU" dirty="0"/>
              <a:t>Только ПП может вносить изменение в </a:t>
            </a:r>
            <a:r>
              <a:rPr lang="en-US" dirty="0"/>
              <a:t>CDI</a:t>
            </a:r>
          </a:p>
          <a:p>
            <a:pPr marL="342900" indent="-342900">
              <a:buAutoNum type="arabicPeriod"/>
            </a:pPr>
            <a:r>
              <a:rPr lang="ru-RU" dirty="0"/>
              <a:t>Организация КВМ-троек</a:t>
            </a:r>
          </a:p>
          <a:p>
            <a:pPr marL="342900" indent="-342900">
              <a:buAutoNum type="arabicPeriod"/>
            </a:pPr>
            <a:r>
              <a:rPr lang="ru-RU" dirty="0"/>
              <a:t>Политика разделения обязанностей субъектов</a:t>
            </a:r>
          </a:p>
          <a:p>
            <a:pPr marL="342900" indent="-342900">
              <a:buAutoNum type="arabicPeriod"/>
            </a:pPr>
            <a:r>
              <a:rPr lang="ru-RU" dirty="0"/>
              <a:t>Могут быть превращение </a:t>
            </a:r>
            <a:r>
              <a:rPr lang="en-US" dirty="0"/>
              <a:t>UDI </a:t>
            </a:r>
            <a:r>
              <a:rPr lang="ru-RU" dirty="0"/>
              <a:t>в </a:t>
            </a:r>
            <a:r>
              <a:rPr lang="en-US" dirty="0"/>
              <a:t>CDI</a:t>
            </a:r>
          </a:p>
          <a:p>
            <a:pPr marL="342900" indent="-342900">
              <a:buAutoNum type="arabicPeriod"/>
            </a:pPr>
            <a:r>
              <a:rPr lang="ru-RU" dirty="0"/>
              <a:t>Должны быть аудиты</a:t>
            </a:r>
          </a:p>
          <a:p>
            <a:pPr marL="342900" indent="-342900">
              <a:buAutoNum type="arabicPeriod"/>
            </a:pPr>
            <a:r>
              <a:rPr lang="ru-RU" dirty="0"/>
              <a:t>ПП должны распознаваться</a:t>
            </a:r>
          </a:p>
          <a:p>
            <a:pPr marL="342900" indent="-342900">
              <a:buAutoNum type="arabicPeriod"/>
            </a:pPr>
            <a:r>
              <a:rPr lang="ru-RU" dirty="0"/>
              <a:t>Изменения в списках авторизации доступны не всем.</a:t>
            </a:r>
          </a:p>
        </p:txBody>
      </p:sp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8B1B3-499C-2787-9327-E87AAC0E9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63E36CF-3971-F84D-EBAA-BB8AEBA3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Модель Кларка-Вилсона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B66980DA-96D0-FAD2-7385-29D47F27E3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022" y="943207"/>
            <a:ext cx="3469721" cy="3893857"/>
          </a:xfrm>
        </p:spPr>
        <p:txBody>
          <a:bodyPr>
            <a:noAutofit/>
          </a:bodyPr>
          <a:lstStyle/>
          <a:p>
            <a:r>
              <a:rPr lang="ru-RU" sz="1600" dirty="0"/>
              <a:t>Преимущества и недостатки:</a:t>
            </a:r>
          </a:p>
          <a:p>
            <a:r>
              <a:rPr lang="ru-RU" sz="1600" dirty="0"/>
              <a:t>+ контролируется и целостность данных, и целостность транзакций</a:t>
            </a:r>
          </a:p>
          <a:p>
            <a:r>
              <a:rPr lang="ru-RU" sz="1600" dirty="0"/>
              <a:t>+ разделение обязанностей</a:t>
            </a:r>
          </a:p>
          <a:p>
            <a:r>
              <a:rPr lang="ru-RU" sz="1600" dirty="0"/>
              <a:t>+ контроль за корректностью данных</a:t>
            </a:r>
          </a:p>
          <a:p>
            <a:r>
              <a:rPr lang="ru-RU" sz="1600" dirty="0"/>
              <a:t>+ гибкость </a:t>
            </a:r>
          </a:p>
          <a:p>
            <a:r>
              <a:rPr lang="ru-RU" sz="1600" dirty="0"/>
              <a:t>+ защита от внутренних угроз</a:t>
            </a:r>
          </a:p>
          <a:p>
            <a:endParaRPr lang="ru-RU" sz="1600" dirty="0"/>
          </a:p>
          <a:p>
            <a:pPr marL="285750" indent="-285750">
              <a:buFontTx/>
              <a:buChar char="-"/>
            </a:pPr>
            <a:r>
              <a:rPr lang="ru-RU" sz="1600" dirty="0"/>
              <a:t>Сложность реализации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Зависимость от правил целостности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Неудобна в больших системах</a:t>
            </a:r>
          </a:p>
          <a:p>
            <a:pPr marL="285750" indent="-285750">
              <a:buFontTx/>
              <a:buChar char="-"/>
            </a:pPr>
            <a:r>
              <a:rPr lang="ru-RU" sz="1600" dirty="0"/>
              <a:t>Требует строгого разделения обязанностей.</a:t>
            </a:r>
          </a:p>
        </p:txBody>
      </p:sp>
      <p:pic>
        <p:nvPicPr>
          <p:cNvPr id="16" name="Рисунок 15" descr="Изображение выглядит как диаграмма, зарисовка, рисунок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31B66D4-8386-5EAF-8329-1BA27B696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3207"/>
            <a:ext cx="4114800" cy="2410287"/>
          </a:xfrm>
          <a:prstGeom prst="rect">
            <a:avLst/>
          </a:prstGeom>
        </p:spPr>
      </p:pic>
      <p:sp>
        <p:nvSpPr>
          <p:cNvPr id="2" name="Текст 5">
            <a:extLst>
              <a:ext uri="{FF2B5EF4-FFF2-40B4-BE49-F238E27FC236}">
                <a16:creationId xmlns:a16="http://schemas.microsoft.com/office/drawing/2014/main" id="{07C12980-2EA0-7F91-B354-EF751185C205}"/>
              </a:ext>
            </a:extLst>
          </p:cNvPr>
          <p:cNvSpPr txBox="1">
            <a:spLocks/>
          </p:cNvSpPr>
          <p:nvPr/>
        </p:nvSpPr>
        <p:spPr>
          <a:xfrm>
            <a:off x="683078" y="3644608"/>
            <a:ext cx="3447143" cy="1111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Основные термины внутри модели:</a:t>
            </a:r>
            <a:br>
              <a:rPr lang="ru-RU"/>
            </a:br>
            <a:r>
              <a:rPr lang="en-US"/>
              <a:t>UDI - </a:t>
            </a:r>
            <a:r>
              <a:rPr lang="ru-RU"/>
              <a:t>неограниченные элементы данных</a:t>
            </a:r>
          </a:p>
          <a:p>
            <a:r>
              <a:rPr lang="en-US"/>
              <a:t>CDI – </a:t>
            </a:r>
            <a:r>
              <a:rPr lang="ru-RU"/>
              <a:t>ограниченные элементы данных</a:t>
            </a:r>
          </a:p>
          <a:p>
            <a:r>
              <a:rPr lang="ru-RU"/>
              <a:t>ПП - процедура преобразования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37331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6461</TotalTime>
  <Words>738</Words>
  <Application>Microsoft Macintosh PowerPoint</Application>
  <PresentationFormat>Экран (16:9)</PresentationFormat>
  <Paragraphs>187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5" baseType="lpstr">
      <vt:lpstr>ALS Gorizont Bold Expanded</vt:lpstr>
      <vt:lpstr>Arial</vt:lpstr>
      <vt:lpstr>Calibri</vt:lpstr>
      <vt:lpstr>Georgia</vt:lpstr>
      <vt:lpstr>Golos Text</vt:lpstr>
      <vt:lpstr>Golos Text DemiBold</vt:lpstr>
      <vt:lpstr>Times New Roman</vt:lpstr>
      <vt:lpstr>Тема1</vt:lpstr>
      <vt:lpstr>Модели безопасности</vt:lpstr>
      <vt:lpstr>Основные термины и предупреждение</vt:lpstr>
      <vt:lpstr>Дискреционная модель доступа (DAC)</vt:lpstr>
      <vt:lpstr>Мандатная модель доступа (MAC)</vt:lpstr>
      <vt:lpstr>Мандатная модель доступа (MAC)</vt:lpstr>
      <vt:lpstr>Белл-Лападула</vt:lpstr>
      <vt:lpstr>Модель Биба</vt:lpstr>
      <vt:lpstr>Модель Кларка-Вилсона</vt:lpstr>
      <vt:lpstr>Модель Кларка-Вилсона</vt:lpstr>
      <vt:lpstr>Модель RBAC </vt:lpstr>
      <vt:lpstr>Песочница </vt:lpstr>
      <vt:lpstr>ABAC </vt:lpstr>
      <vt:lpstr>Zero-Trust </vt:lpstr>
      <vt:lpstr>Zero-Trust</vt:lpstr>
      <vt:lpstr>AI-driven Control, Self-Healing</vt:lpstr>
      <vt:lpstr>AI-driven Control, Self-Healing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Шмидт Александра Андреевна</cp:lastModifiedBy>
  <cp:revision>104</cp:revision>
  <dcterms:created xsi:type="dcterms:W3CDTF">2014-06-27T12:30:22Z</dcterms:created>
  <dcterms:modified xsi:type="dcterms:W3CDTF">2025-04-01T08:16:04Z</dcterms:modified>
</cp:coreProperties>
</file>